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4" r:id="rId1"/>
  </p:sldMasterIdLst>
  <p:sldIdLst>
    <p:sldId id="256" r:id="rId2"/>
    <p:sldId id="257" r:id="rId3"/>
    <p:sldId id="271" r:id="rId4"/>
    <p:sldId id="272" r:id="rId5"/>
    <p:sldId id="273" r:id="rId6"/>
    <p:sldId id="274" r:id="rId7"/>
    <p:sldId id="275" r:id="rId8"/>
    <p:sldId id="287" r:id="rId9"/>
    <p:sldId id="288" r:id="rId10"/>
    <p:sldId id="286" r:id="rId11"/>
    <p:sldId id="276" r:id="rId12"/>
    <p:sldId id="262" r:id="rId1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6D574E7E-AA84-BD4E-AB10-F59F808A5F26}">
          <p14:sldIdLst>
            <p14:sldId id="256"/>
            <p14:sldId id="257"/>
            <p14:sldId id="271"/>
            <p14:sldId id="272"/>
            <p14:sldId id="273"/>
            <p14:sldId id="274"/>
            <p14:sldId id="275"/>
            <p14:sldId id="287"/>
            <p14:sldId id="288"/>
            <p14:sldId id="286"/>
            <p14:sldId id="276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/>
    <p:restoredTop sz="96405"/>
  </p:normalViewPr>
  <p:slideViewPr>
    <p:cSldViewPr snapToGrid="0" snapToObjects="1">
      <p:cViewPr varScale="1">
        <p:scale>
          <a:sx n="113" d="100"/>
          <a:sy n="113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02AD44-B089-AB4D-B988-E4D9D3171B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9E5DE69-40D8-A949-8092-C4A483BF53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C2FCC9-CD5E-6B4E-A05E-217106559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D04246-38A1-6745-84E6-571460223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E3022B5-8DFE-A943-80B4-EB294CF41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4968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EE4AE0-5C37-FD48-BFED-C6E06D109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C6C0485-8736-2540-B234-B807F3595B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F148DB-DB3F-AB43-8C98-AFC51FA5B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6C7A09-7D62-6946-84E2-BA0726D2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2FDA91-4CFF-1345-B5A4-3B3D49C5E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6337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E104CE0-7725-9645-8BFF-057D4F22AE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4CEDAAD-B03D-8041-8606-2F4C0B15A9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EFC87F-1DB3-2847-8FB0-EDF0B6AFF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E93857-AED6-6443-930D-46E08EA10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63A734A-66FE-6C4E-BAF7-B8BA912D7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6904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C5DA1-E93B-C846-B890-8A6DCE0DA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056428-7A8E-3B41-9295-64582BB887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52E7A7-5B33-1841-9187-6A53BBFD0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7F7519-9C81-EC42-AC94-F71F481C5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FD163A-D840-6240-AC2D-7FA794182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52262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5C41AD-CA43-4343-9258-CADC33D5B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723B9E-7C57-804E-B752-55DAA244A3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7857F-22B0-F243-9493-02954D49D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F8D1A4-436F-DC41-AA92-AB6E52646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29D279-F36E-694D-86CA-DF6D7266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0945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1D4EB6-81E6-AA43-B264-C8B9962A8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3770D27-1A20-CE4F-B226-84DF56A33E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8E08D20-B925-D744-8B50-052DE536E0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459BE6F-3D4B-5E4A-99A1-6BF0A86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5CE9680-3D25-2643-90AD-306430663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63889CE-CF8A-224D-9629-18C18295E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49276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A5697E-F629-154B-9C77-7067D0F22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F0B4C48-5494-9740-9119-6629D6356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86B60DF-6688-FA44-AA5E-D7E998B51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A0116CC-7969-8D4B-937C-BDB909DEE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D20A1F6-2721-944D-8805-26FA43794A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AF9A7D-951F-2749-A830-C8FB39225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FBDC83F-4CFF-FE45-9F3C-D06B39CE9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C935DB8-0601-3E49-80FF-F8760ED4B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30599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3C92A1-6A4E-7B47-9AC1-E007397B9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B23E873-CC25-0A4F-94D2-9D6008F8F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506469C-AF00-9948-8559-E16383179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8E89C83-4D43-9145-B9EC-CE5CAE005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71678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7370F62-B4F6-F040-91E0-4CB53AE07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B4A50EE-4FAE-BB43-8082-4330BF7B0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E1042F2-AFDF-CC43-B88E-EF83C801E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69958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F143A1-F684-D549-8B08-B8EBDE21E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DAAF9E-2663-E74D-B88C-F589F37819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6490CB2-EECD-9442-A260-EE4BF40DB4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D9A3C2E-852A-0846-80E1-71038C3CC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E718D16-3B4C-6649-B518-D90FF7F4C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73BCBE1-B90E-E248-A1F7-D1AC895EB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31598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3AB7B5-1D39-764B-B7A5-9AD561523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5583437-5A00-194F-B5CE-45EBE75B95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FC689C3-19CC-AF4D-9BE6-D426922E36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9F99AC7-82C6-ED4C-ACED-FF8408B19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7AF3114-AF4D-F64D-A6BF-C5C6CF76B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BEFBCAE-2AAB-B549-9C10-71069C434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27624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8B13CDB-F2A0-0D4D-A352-07D81D79F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0DF888-6942-AB4E-AAF4-9B92B192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C5F538-8690-E144-8ECB-31A30FD7D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6CA2A-21CC-1F49-AF07-F2622CFB03C3}" type="datetimeFigureOut">
              <a:rPr lang="es-CL" smtClean="0"/>
              <a:t>05-05-2023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110ACD-E431-4447-B96D-76E1464DC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6B36C1-D357-C945-A6F9-5333C1511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88917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264C81-0AA9-1B48-B320-E4AE17F3ED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8975" y="1820333"/>
            <a:ext cx="6968247" cy="870539"/>
          </a:xfrm>
        </p:spPr>
        <p:txBody>
          <a:bodyPr>
            <a:normAutofit/>
          </a:bodyPr>
          <a:lstStyle/>
          <a:p>
            <a:r>
              <a:rPr lang="es-CL" sz="54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 panose="02000000000000000000"/>
              </a:rPr>
              <a:t>Parotiditis </a:t>
            </a:r>
            <a:endParaRPr lang="es-CL" sz="5400" b="1" spc="3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useo Slab 700" panose="0200000000000000000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02EE8D1-CE16-0740-B3E3-05A75A8065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55087" y="3485683"/>
            <a:ext cx="3881826" cy="1065087"/>
          </a:xfrm>
        </p:spPr>
        <p:txBody>
          <a:bodyPr>
            <a:normAutofit/>
          </a:bodyPr>
          <a:lstStyle/>
          <a:p>
            <a:r>
              <a:rPr lang="es-ES" b="1" spc="160" dirty="0">
                <a:solidFill>
                  <a:schemeClr val="accent5">
                    <a:lumMod val="75000"/>
                  </a:schemeClr>
                </a:solidFill>
                <a:latin typeface="gobCL" pitchFamily="2" charset="77"/>
              </a:rPr>
              <a:t>Unidad de Epidemiología SEREMI de Salud Ñuble</a:t>
            </a:r>
            <a:endParaRPr lang="es-CL" b="1" spc="160" dirty="0">
              <a:solidFill>
                <a:schemeClr val="accent5">
                  <a:lumMod val="75000"/>
                </a:schemeClr>
              </a:solidFill>
              <a:latin typeface="gobCL" pitchFamily="2" charset="77"/>
            </a:endParaRPr>
          </a:p>
        </p:txBody>
      </p:sp>
      <p:sp>
        <p:nvSpPr>
          <p:cNvPr id="4" name="Subtítulo 2">
            <a:extLst>
              <a:ext uri="{FF2B5EF4-FFF2-40B4-BE49-F238E27FC236}">
                <a16:creationId xmlns:a16="http://schemas.microsoft.com/office/drawing/2014/main" id="{302EE8D1-CE16-0740-B3E3-05A75A8065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/>
        </p:nvSpPr>
        <p:spPr>
          <a:xfrm>
            <a:off x="2739196" y="2787715"/>
            <a:ext cx="6663267" cy="4448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400" b="1" spc="160" dirty="0">
                <a:solidFill>
                  <a:schemeClr val="accent5">
                    <a:lumMod val="75000"/>
                  </a:schemeClr>
                </a:solidFill>
                <a:latin typeface="gobCL" pitchFamily="2" charset="77"/>
              </a:rPr>
              <a:t>Información basada: “Circular de vigilancia epidemiológica de Parotiditis” N° B51/19</a:t>
            </a:r>
            <a:endParaRPr lang="es-CL" sz="1400" b="1" spc="160" dirty="0">
              <a:solidFill>
                <a:schemeClr val="accent5">
                  <a:lumMod val="75000"/>
                </a:schemeClr>
              </a:solidFill>
              <a:latin typeface="gobC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11665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texto 3">
            <a:extLst>
              <a:ext uri="{FF2B5EF4-FFF2-40B4-BE49-F238E27FC236}">
                <a16:creationId xmlns:a16="http://schemas.microsoft.com/office/drawing/2014/main" id="{71A932BF-9403-A61D-6AB9-06066A41E149}"/>
              </a:ext>
            </a:extLst>
          </p:cNvPr>
          <p:cNvSpPr txBox="1">
            <a:spLocks/>
          </p:cNvSpPr>
          <p:nvPr/>
        </p:nvSpPr>
        <p:spPr>
          <a:xfrm>
            <a:off x="556103" y="2214878"/>
            <a:ext cx="11078308" cy="3751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2400" b="1" u="sng" dirty="0">
                <a:solidFill>
                  <a:schemeClr val="tx1"/>
                </a:solidFill>
              </a:rPr>
              <a:t>Identificación de nuevos casos</a:t>
            </a:r>
          </a:p>
          <a:p>
            <a:pPr algn="just"/>
            <a:r>
              <a:rPr lang="es-ES" sz="2400" dirty="0">
                <a:solidFill>
                  <a:schemeClr val="tx1"/>
                </a:solidFill>
              </a:rPr>
              <a:t>Se realizará una búsqueda activa a través de la identificación de nuevos casos entre los contactos de un caso índice: compañeros de sala del jardín infantil y/o colegio, compañeros de juego, habitantes en la misma casa, compañeros de trabajo.</a:t>
            </a:r>
          </a:p>
          <a:p>
            <a:pPr algn="just"/>
            <a:endParaRPr lang="es-ES" sz="2400" dirty="0">
              <a:solidFill>
                <a:schemeClr val="tx1"/>
              </a:solidFill>
            </a:endParaRPr>
          </a:p>
          <a:p>
            <a:pPr algn="just"/>
            <a:r>
              <a:rPr lang="es-ES" sz="2400" b="1" u="sng" dirty="0">
                <a:solidFill>
                  <a:schemeClr val="tx1"/>
                </a:solidFill>
              </a:rPr>
              <a:t>Búsqueda Activa de susceptibles</a:t>
            </a:r>
          </a:p>
          <a:p>
            <a:pPr algn="just"/>
            <a:r>
              <a:rPr lang="es-ES" sz="2400" dirty="0">
                <a:solidFill>
                  <a:schemeClr val="tx1"/>
                </a:solidFill>
              </a:rPr>
              <a:t>Recoger información de las personas del entorno del caso respecto a vacunación y antecedentes de haber tenido la enfermedad. Si se encuentran susceptibles que no han sido vacunados, se deberá notificar a la unidad de epidemiología para la coordinación con equipo de PNI la puesta al día.</a:t>
            </a:r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7A860483-0E51-6CD4-5606-1815D0419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131" y="793483"/>
            <a:ext cx="10832253" cy="646049"/>
          </a:xfrm>
        </p:spPr>
        <p:txBody>
          <a:bodyPr>
            <a:noAutofit/>
          </a:bodyPr>
          <a:lstStyle/>
          <a:p>
            <a:pPr algn="ctr"/>
            <a:r>
              <a:rPr lang="es-CL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 panose="02000000000000000000"/>
              </a:rPr>
              <a:t>Investigación epidemiológica frente a un </a:t>
            </a:r>
            <a:r>
              <a:rPr lang="es-CL" sz="3600" b="1" u="sng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 panose="02000000000000000000"/>
              </a:rPr>
              <a:t>BROTE</a:t>
            </a:r>
            <a:r>
              <a:rPr lang="es-CL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 panose="02000000000000000000"/>
              </a:rPr>
              <a:t> confirmado de Parotiditis</a:t>
            </a:r>
          </a:p>
        </p:txBody>
      </p:sp>
      <p:sp>
        <p:nvSpPr>
          <p:cNvPr id="16" name="Marcador de texto 2">
            <a:extLst>
              <a:ext uri="{FF2B5EF4-FFF2-40B4-BE49-F238E27FC236}">
                <a16:creationId xmlns:a16="http://schemas.microsoft.com/office/drawing/2014/main" id="{6E1062DA-00F4-EC71-2DA3-EC5A0C869C30}"/>
              </a:ext>
            </a:extLst>
          </p:cNvPr>
          <p:cNvSpPr txBox="1">
            <a:spLocks/>
          </p:cNvSpPr>
          <p:nvPr/>
        </p:nvSpPr>
        <p:spPr>
          <a:xfrm>
            <a:off x="1162473" y="1439532"/>
            <a:ext cx="9378527" cy="8615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L" sz="24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Delegados de epidemiología DE TODOS los establecimientos de Salud. </a:t>
            </a:r>
          </a:p>
        </p:txBody>
      </p:sp>
    </p:spTree>
    <p:extLst>
      <p:ext uri="{BB962C8B-B14F-4D97-AF65-F5344CB8AC3E}">
        <p14:creationId xmlns:p14="http://schemas.microsoft.com/office/powerpoint/2010/main" val="3364500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03258177-892B-FA45-B376-13D91C3C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670" y="0"/>
            <a:ext cx="9953308" cy="1069974"/>
          </a:xfrm>
        </p:spPr>
        <p:txBody>
          <a:bodyPr>
            <a:normAutofit/>
          </a:bodyPr>
          <a:lstStyle/>
          <a:p>
            <a:pPr algn="ctr"/>
            <a:r>
              <a:rPr lang="es-CL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/>
              </a:rPr>
              <a:t>MEDIDAS DE PREVENCIÓN Y CONTROL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065082F-BE83-8D2E-9B9F-621A5C173C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780"/>
          <a:stretch/>
        </p:blipFill>
        <p:spPr>
          <a:xfrm>
            <a:off x="829734" y="1306850"/>
            <a:ext cx="10388600" cy="4244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658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631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03258177-892B-FA45-B376-13D91C3C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945" y="364067"/>
            <a:ext cx="9953308" cy="783286"/>
          </a:xfrm>
        </p:spPr>
        <p:txBody>
          <a:bodyPr>
            <a:normAutofit/>
          </a:bodyPr>
          <a:lstStyle/>
          <a:p>
            <a:pPr algn="ctr"/>
            <a:r>
              <a:rPr lang="es-CL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/>
              </a:rPr>
              <a:t>INTRODUCCIÓN </a:t>
            </a:r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9533" y="1299752"/>
            <a:ext cx="6820021" cy="5283927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es-CL" sz="2800" dirty="0"/>
              <a:t>Es una enfermedad viral, inmunoprevenible, endémica en la mayor parte del mundo con brotes epidémicos cada 2 a 5 años. En Chile es de </a:t>
            </a:r>
            <a:r>
              <a:rPr lang="es-CL" sz="2800" b="1" dirty="0"/>
              <a:t>notificación universal, obligatoria y diaria. </a:t>
            </a:r>
          </a:p>
          <a:p>
            <a:pPr marL="0" indent="0" algn="just">
              <a:buNone/>
            </a:pPr>
            <a:r>
              <a:rPr lang="es-CL" sz="2800" dirty="0"/>
              <a:t>En nuestro país la historia natural de la enfermedad cambió drásticamente con la introducción de la vacuna Tres Vírica y se aplica al año de vida y escolares de 1° año básico. </a:t>
            </a:r>
          </a:p>
          <a:p>
            <a:pPr marL="0" indent="0" algn="just">
              <a:buNone/>
            </a:pPr>
            <a:r>
              <a:rPr lang="es-CL" sz="2800" dirty="0"/>
              <a:t>Afecta preferentemente a menores entre 5 y 9 años, pero tanto adolescentes como adultos pueden ser afectados. </a:t>
            </a:r>
          </a:p>
          <a:p>
            <a:pPr marL="0" indent="0" algn="just">
              <a:buNone/>
            </a:pPr>
            <a:r>
              <a:rPr lang="es-CL" sz="2800" dirty="0"/>
              <a:t>Los menores de 15 años concentran el 84% de los casos, sin diferencias por sexo. 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74AA457-8773-5246-DC66-54B89207D3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542" t="15309" r="29375" b="5432"/>
          <a:stretch/>
        </p:blipFill>
        <p:spPr>
          <a:xfrm>
            <a:off x="552945" y="1929856"/>
            <a:ext cx="3544922" cy="375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0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03258177-892B-FA45-B376-13D91C3C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95" y="94307"/>
            <a:ext cx="9953308" cy="1069974"/>
          </a:xfrm>
        </p:spPr>
        <p:txBody>
          <a:bodyPr>
            <a:normAutofit/>
          </a:bodyPr>
          <a:lstStyle/>
          <a:p>
            <a:pPr algn="ctr"/>
            <a:r>
              <a:rPr lang="es-CL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/>
              </a:rPr>
              <a:t>CARACTERÍSTICAS DE LA ENFERMEDAD </a:t>
            </a:r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001" y="1299752"/>
            <a:ext cx="10621554" cy="52839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sz="2600" b="1" dirty="0"/>
              <a:t>Agente causal y reservorio: </a:t>
            </a:r>
          </a:p>
          <a:p>
            <a:pPr marL="0" indent="0" algn="just">
              <a:buNone/>
            </a:pPr>
            <a:r>
              <a:rPr lang="es-CL" sz="2600" dirty="0"/>
              <a:t>El único reservorio conocido es el humano. </a:t>
            </a:r>
          </a:p>
          <a:p>
            <a:pPr marL="0" indent="0" algn="just">
              <a:buNone/>
            </a:pPr>
            <a:r>
              <a:rPr lang="es-CL" sz="2600" b="1" dirty="0"/>
              <a:t>Descripción Clínica:</a:t>
            </a:r>
          </a:p>
          <a:p>
            <a:pPr marL="0" indent="0" algn="just">
              <a:buNone/>
            </a:pPr>
            <a:r>
              <a:rPr lang="es-CL" sz="2600" dirty="0"/>
              <a:t>Los síntomas iniciales son inespecíficos: mialgias, dolor de cabeza, malestar general y fiebre baja, aumento de volumen y dolor al tacto de una o más glándulas salivares. Transcurrida cerca de una semana, tanto la fiebre como la inflamación de glándulas parótidas desaparecen, salvo que se presenten complicaciones. </a:t>
            </a:r>
          </a:p>
          <a:p>
            <a:pPr marL="0" indent="0" algn="just">
              <a:buNone/>
            </a:pPr>
            <a:r>
              <a:rPr lang="es-CL" sz="2600" dirty="0"/>
              <a:t>Dentro de las complicaciones se describen la orquitis y ooforitis. En adultos puede presentarse meningitis aséptica, encefalitis, pancreatitis, neuritis, artritis, mastitis, nefritis, tiroiditis y pericarditis. Durante el primer trimestre de embarazo existe el riesgo de aborto espontáneo. </a:t>
            </a:r>
          </a:p>
        </p:txBody>
      </p:sp>
    </p:spTree>
    <p:extLst>
      <p:ext uri="{BB962C8B-B14F-4D97-AF65-F5344CB8AC3E}">
        <p14:creationId xmlns:p14="http://schemas.microsoft.com/office/powerpoint/2010/main" val="267788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131" y="882347"/>
            <a:ext cx="8312573" cy="509330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sz="2600" b="1" dirty="0"/>
              <a:t>Período de incubación:</a:t>
            </a:r>
          </a:p>
          <a:p>
            <a:pPr marL="0" indent="0" algn="just">
              <a:buNone/>
            </a:pPr>
            <a:r>
              <a:rPr lang="es-CL" sz="2600" dirty="0"/>
              <a:t>Es variable entre 2 y 4 semanas, siendo lo más habitual entre 16 y 18 días. </a:t>
            </a:r>
          </a:p>
          <a:p>
            <a:pPr marL="457200" lvl="1" indent="0" algn="just">
              <a:buNone/>
            </a:pPr>
            <a:endParaRPr lang="es-CL" sz="2600" dirty="0"/>
          </a:p>
          <a:p>
            <a:pPr marL="0" indent="0" algn="just">
              <a:buNone/>
            </a:pPr>
            <a:r>
              <a:rPr lang="es-CL" sz="2600" b="1" dirty="0"/>
              <a:t>Modo de transmisión y período de transmisibilidad:</a:t>
            </a:r>
          </a:p>
          <a:p>
            <a:pPr marL="0" indent="0" algn="just">
              <a:buNone/>
            </a:pPr>
            <a:r>
              <a:rPr lang="es-CL" sz="2600" dirty="0"/>
              <a:t>Es por contacto respiratorio desde una persona infectada. El virus inicialmente penetra y se multiplica en células respiratorias para luego ser transportado hacia los otros tejidos, con predilección por las glándulas salivales. </a:t>
            </a:r>
          </a:p>
          <a:p>
            <a:pPr marL="0" indent="0" algn="just">
              <a:buNone/>
            </a:pPr>
            <a:r>
              <a:rPr lang="es-CL" sz="2600" u="sng" dirty="0"/>
              <a:t>Las personas infectadas contagian desde 2 días antes del aumento de volumen de las glándulas parótidas, hasta alrededor de 4 días después. 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C31EB58-0AC0-7F45-93CD-F32F744DD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3971" y="1651322"/>
            <a:ext cx="3145971" cy="337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24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03258177-892B-FA45-B376-13D91C3C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95" y="491067"/>
            <a:ext cx="9953308" cy="707086"/>
          </a:xfrm>
        </p:spPr>
        <p:txBody>
          <a:bodyPr>
            <a:normAutofit/>
          </a:bodyPr>
          <a:lstStyle/>
          <a:p>
            <a:pPr algn="ctr"/>
            <a:r>
              <a:rPr lang="es-CL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/>
              </a:rPr>
              <a:t>SISTEMA DE VIGILANCIA </a:t>
            </a:r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333" y="1299752"/>
            <a:ext cx="10706221" cy="52839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sz="2600" dirty="0"/>
              <a:t>El objetivo de la vigilancia es conocer la magnitud, tendencia y características de ésta enfermedad en nuestro país. </a:t>
            </a:r>
          </a:p>
          <a:p>
            <a:pPr marL="0" indent="0" algn="just">
              <a:buNone/>
            </a:pPr>
            <a:r>
              <a:rPr lang="es-CL" sz="2600" b="1" dirty="0"/>
              <a:t>Definiciones de caso </a:t>
            </a:r>
          </a:p>
          <a:p>
            <a:pPr marL="914400" lvl="1" indent="-457200" algn="just">
              <a:buFont typeface="+mj-lt"/>
              <a:buAutoNum type="alphaLcParenR"/>
            </a:pPr>
            <a:r>
              <a:rPr lang="es-CL" sz="2600" dirty="0"/>
              <a:t>Caso sospechoso: presenta un cuadro infeccioso de comienzo agudo con aumento de volumen uni o bilateral de la glándula parótida, generalmente autolimitada y que en ocasiones puede afectar a glándulas sublinguales o submaxilares, con una duración de 2 días o más y sin otra causa aparente. </a:t>
            </a:r>
          </a:p>
          <a:p>
            <a:pPr marL="914400" lvl="1" indent="-457200" algn="just">
              <a:buFont typeface="+mj-lt"/>
              <a:buAutoNum type="alphaLcParenR"/>
            </a:pPr>
            <a:r>
              <a:rPr lang="es-CL" sz="2600" dirty="0"/>
              <a:t>Caso confirmado: confirmado por laboratorio o que cumple con la definición clínica de caso sospechoso y está epidemiológicamente relacionado con un caso confirmado. </a:t>
            </a:r>
          </a:p>
          <a:p>
            <a:pPr marL="914400" lvl="1" indent="-457200" algn="just">
              <a:buFont typeface="+mj-lt"/>
              <a:buAutoNum type="alphaLcParenR"/>
            </a:pPr>
            <a:r>
              <a:rPr lang="es-CL" sz="2600" dirty="0"/>
              <a:t>Definición de brote: la ocurrencia de dos o más casos de parotiditis relacionados entre sí y ocurridos en el mismo período y lugar. </a:t>
            </a:r>
          </a:p>
        </p:txBody>
      </p:sp>
    </p:spTree>
    <p:extLst>
      <p:ext uri="{BB962C8B-B14F-4D97-AF65-F5344CB8AC3E}">
        <p14:creationId xmlns:p14="http://schemas.microsoft.com/office/powerpoint/2010/main" val="2425466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1" y="1228149"/>
            <a:ext cx="11358880" cy="380951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sz="2600" b="1" dirty="0"/>
              <a:t>Laboratorio</a:t>
            </a:r>
            <a:r>
              <a:rPr lang="es-CL" sz="2600" dirty="0"/>
              <a:t>:</a:t>
            </a:r>
          </a:p>
          <a:p>
            <a:pPr marL="0" indent="0" algn="just">
              <a:buNone/>
            </a:pPr>
            <a:r>
              <a:rPr lang="es-CL" sz="2600" dirty="0"/>
              <a:t>La confirmación diagnóstica puede realizarse mediante pruebas serológicas (detección de IgM y elevación de IgG entre dos muestras) y PCR para la detección de RNA en saliva u orina. Los mejores resultados en la pesquisa de IgM se obtienen en muestras tomadas dentro de 7 a 15 días del inicio de los síntomas. </a:t>
            </a:r>
          </a:p>
          <a:p>
            <a:pPr marL="0" indent="0" algn="just">
              <a:buNone/>
            </a:pPr>
            <a:r>
              <a:rPr lang="es-CL" sz="2600" dirty="0"/>
              <a:t>Para el estudio de brotes se recomienda recolectar 2 a 5 muestras como máximo y las muestras deben ser enviadas al Laboratorio de Virología del Instituto de Salud Pública.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DFE71CF-74F1-4442-B61C-6588A7352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040" y="4353075"/>
            <a:ext cx="3205413" cy="1920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564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03258177-892B-FA45-B376-13D91C3C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670" y="0"/>
            <a:ext cx="9953308" cy="1069974"/>
          </a:xfrm>
        </p:spPr>
        <p:txBody>
          <a:bodyPr>
            <a:normAutofit/>
          </a:bodyPr>
          <a:lstStyle/>
          <a:p>
            <a:pPr algn="ctr"/>
            <a:r>
              <a:rPr lang="es-CL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/>
              </a:rPr>
              <a:t>MEDIDAS DE PREVENCIÓN Y CONTROL </a:t>
            </a:r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8667" y="1273626"/>
            <a:ext cx="11362266" cy="5283927"/>
          </a:xfrm>
        </p:spPr>
        <p:txBody>
          <a:bodyPr>
            <a:noAutofit/>
          </a:bodyPr>
          <a:lstStyle/>
          <a:p>
            <a:pPr algn="just"/>
            <a:r>
              <a:rPr lang="es-CL" sz="2500" dirty="0"/>
              <a:t>La medida más eficaz para prevenir la parotiditis, es la vacunación con Tres Vírica, esta vacuna se aplica en dos dosis: una al año de edad y la segunda a los 36 meses.</a:t>
            </a:r>
          </a:p>
          <a:p>
            <a:pPr algn="just"/>
            <a:r>
              <a:rPr lang="es-CL" sz="2500" dirty="0"/>
              <a:t>Se debe recordar que ninguna vacuna confiere protección al 100% de la población vacunada, lo que genera grupos susceptibles. </a:t>
            </a:r>
          </a:p>
          <a:p>
            <a:pPr algn="just"/>
            <a:r>
              <a:rPr lang="es-CL" sz="2500" dirty="0"/>
              <a:t>Otras medidas tendientes a evitar la aparición de brotes de parotiditis son: </a:t>
            </a:r>
          </a:p>
          <a:p>
            <a:pPr lvl="1" algn="just">
              <a:buFont typeface="Wingdings" pitchFamily="2" charset="2"/>
              <a:buChar char="Ø"/>
            </a:pPr>
            <a:r>
              <a:rPr lang="es-CL" sz="2500" dirty="0"/>
              <a:t>Aislamiento de los enfermos para evitar el contacto de estas con personas susceptibles. La medida debe considerarse por 7 días desde el inicio del cuadro clínico. </a:t>
            </a:r>
          </a:p>
          <a:p>
            <a:pPr lvl="1" algn="just">
              <a:buFont typeface="Wingdings" pitchFamily="2" charset="2"/>
              <a:buChar char="Ø"/>
            </a:pPr>
            <a:r>
              <a:rPr lang="es-CL" sz="2500" dirty="0"/>
              <a:t>Lavado de manos frecuente. </a:t>
            </a:r>
          </a:p>
          <a:p>
            <a:pPr lvl="1" algn="just">
              <a:buFont typeface="Wingdings" pitchFamily="2" charset="2"/>
              <a:buChar char="Ø"/>
            </a:pPr>
            <a:r>
              <a:rPr lang="es-CL" sz="2500" dirty="0"/>
              <a:t>Desinfección de artículos que puedan estar contaminados con secreciones nasales y faríngeas. </a:t>
            </a:r>
          </a:p>
          <a:p>
            <a:pPr lvl="1" algn="just">
              <a:buFont typeface="Wingdings" pitchFamily="2" charset="2"/>
              <a:buChar char="Ø"/>
            </a:pPr>
            <a:r>
              <a:rPr lang="es-CL" sz="2500" dirty="0"/>
              <a:t>Vacunación de expuestos en recintos cerrados, de acuerdo evaluación de la Autoridad Sanitaria Regional </a:t>
            </a:r>
          </a:p>
        </p:txBody>
      </p:sp>
    </p:spTree>
    <p:extLst>
      <p:ext uri="{BB962C8B-B14F-4D97-AF65-F5344CB8AC3E}">
        <p14:creationId xmlns:p14="http://schemas.microsoft.com/office/powerpoint/2010/main" val="887755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8A9C73DA-FF26-500E-3114-4A111FEB5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131" y="793483"/>
            <a:ext cx="10832253" cy="646049"/>
          </a:xfrm>
        </p:spPr>
        <p:txBody>
          <a:bodyPr>
            <a:noAutofit/>
          </a:bodyPr>
          <a:lstStyle/>
          <a:p>
            <a:pPr algn="ctr"/>
            <a:r>
              <a:rPr lang="es-CL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 panose="02000000000000000000"/>
              </a:rPr>
              <a:t>Investigación epidemiológica frente a un caso confirmado de Parotiditis</a:t>
            </a:r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59C2FDE0-AF55-6EEA-FE48-978CEBCA929B}"/>
              </a:ext>
            </a:extLst>
          </p:cNvPr>
          <p:cNvSpPr txBox="1">
            <a:spLocks/>
          </p:cNvSpPr>
          <p:nvPr/>
        </p:nvSpPr>
        <p:spPr>
          <a:xfrm>
            <a:off x="1162473" y="1439532"/>
            <a:ext cx="9378527" cy="8615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L" sz="24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Delegados de epidemiología DE TODOS los establecimientos de Salud. </a:t>
            </a:r>
          </a:p>
        </p:txBody>
      </p:sp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BDAEF1A1-8A0C-BC29-2CF4-DC2B85F99557}"/>
              </a:ext>
            </a:extLst>
          </p:cNvPr>
          <p:cNvSpPr txBox="1">
            <a:spLocks/>
          </p:cNvSpPr>
          <p:nvPr/>
        </p:nvSpPr>
        <p:spPr>
          <a:xfrm>
            <a:off x="556104" y="2201333"/>
            <a:ext cx="11078308" cy="41379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2400" dirty="0">
                <a:solidFill>
                  <a:schemeClr val="tx1"/>
                </a:solidFill>
              </a:rPr>
              <a:t>Realizar la investigación epidemiológica del caso confirmado: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tx1"/>
                </a:solidFill>
              </a:rPr>
              <a:t>Gestionar la notificación en Epivigila.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tx1"/>
                </a:solidFill>
              </a:rPr>
              <a:t>Determinar fecha de inicio de síntomas (para determinar periodo de transmisibilidad).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tx1"/>
                </a:solidFill>
              </a:rPr>
              <a:t>Identificar presencia de contactos intradomiciliarios/familiares que presenten signos y síntomas.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tx1"/>
                </a:solidFill>
              </a:rPr>
              <a:t>Si periodo de transmisibilidad coincide con asistencia a establecimientos educacionales (sala cuna, jardín, colegios, liceos), tomar contacto con director/a del centro educacional para solicitar listado del curso.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2400" dirty="0"/>
              <a:t>Identificar si hay mas casos en el curso (presencia de brotes).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s-ES" sz="2400" dirty="0"/>
              <a:t>Conocer si los alumnos tienen esquema de vacunación al día.</a:t>
            </a:r>
            <a:endParaRPr lang="es-CL" sz="2400" dirty="0"/>
          </a:p>
        </p:txBody>
      </p:sp>
    </p:spTree>
    <p:extLst>
      <p:ext uri="{BB962C8B-B14F-4D97-AF65-F5344CB8AC3E}">
        <p14:creationId xmlns:p14="http://schemas.microsoft.com/office/powerpoint/2010/main" val="2311274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3">
            <a:extLst>
              <a:ext uri="{FF2B5EF4-FFF2-40B4-BE49-F238E27FC236}">
                <a16:creationId xmlns:a16="http://schemas.microsoft.com/office/drawing/2014/main" id="{47B020E7-80A5-3D23-80F8-1B090D8D9278}"/>
              </a:ext>
            </a:extLst>
          </p:cNvPr>
          <p:cNvSpPr txBox="1">
            <a:spLocks/>
          </p:cNvSpPr>
          <p:nvPr/>
        </p:nvSpPr>
        <p:spPr>
          <a:xfrm>
            <a:off x="556104" y="2587412"/>
            <a:ext cx="11078308" cy="2831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s-C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2600" dirty="0">
                <a:solidFill>
                  <a:schemeClr val="tx1"/>
                </a:solidFill>
              </a:rPr>
              <a:t>Realizar la investigación epidemiológica del caso confirmado:</a:t>
            </a:r>
          </a:p>
          <a:p>
            <a:pPr algn="just"/>
            <a:endParaRPr lang="es-ES" sz="2600" dirty="0">
              <a:solidFill>
                <a:schemeClr val="tx1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chemeClr val="tx1"/>
                </a:solidFill>
              </a:rPr>
              <a:t>Realizar la educación a la familia y en caso de ser necesario intervenir el establecimiento educacional para evitar presencia de brotes de parotiditis.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chemeClr val="tx1"/>
                </a:solidFill>
              </a:rPr>
              <a:t>Una vez investigado el caso, informar vía correo a la unidad de epidemiología si hay presencia de brote y contactos con esquema de vacunación incompletos para la coordinación con equipo de PNI y la puesta al día.</a:t>
            </a: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E36FF77D-FCE9-717C-5EC3-C7F406429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131" y="793483"/>
            <a:ext cx="10832253" cy="646049"/>
          </a:xfrm>
        </p:spPr>
        <p:txBody>
          <a:bodyPr>
            <a:noAutofit/>
          </a:bodyPr>
          <a:lstStyle/>
          <a:p>
            <a:pPr algn="ctr"/>
            <a:r>
              <a:rPr lang="es-CL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useo Slab 700" panose="02000000000000000000"/>
              </a:rPr>
              <a:t>Investigación epidemiológica frente a un caso confirmado de Parotiditis</a:t>
            </a:r>
          </a:p>
        </p:txBody>
      </p:sp>
      <p:sp>
        <p:nvSpPr>
          <p:cNvPr id="13" name="Marcador de texto 2">
            <a:extLst>
              <a:ext uri="{FF2B5EF4-FFF2-40B4-BE49-F238E27FC236}">
                <a16:creationId xmlns:a16="http://schemas.microsoft.com/office/drawing/2014/main" id="{BBEE8D30-333D-1200-246F-89DB89BE766C}"/>
              </a:ext>
            </a:extLst>
          </p:cNvPr>
          <p:cNvSpPr txBox="1">
            <a:spLocks/>
          </p:cNvSpPr>
          <p:nvPr/>
        </p:nvSpPr>
        <p:spPr>
          <a:xfrm>
            <a:off x="1162473" y="1439532"/>
            <a:ext cx="9378527" cy="8615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L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L" sz="24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Delegados de epidemiología DE TODOS los establecimientos de Salud. </a:t>
            </a:r>
          </a:p>
        </p:txBody>
      </p:sp>
    </p:spTree>
    <p:extLst>
      <p:ext uri="{BB962C8B-B14F-4D97-AF65-F5344CB8AC3E}">
        <p14:creationId xmlns:p14="http://schemas.microsoft.com/office/powerpoint/2010/main" val="13018003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</TotalTime>
  <Words>1028</Words>
  <Application>Microsoft Office PowerPoint</Application>
  <PresentationFormat>Panorámica</PresentationFormat>
  <Paragraphs>60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gobCL</vt:lpstr>
      <vt:lpstr>Museo Slab 700</vt:lpstr>
      <vt:lpstr>Wingdings</vt:lpstr>
      <vt:lpstr>Tema de Office</vt:lpstr>
      <vt:lpstr>Parotiditis </vt:lpstr>
      <vt:lpstr>INTRODUCCIÓN </vt:lpstr>
      <vt:lpstr>CARACTERÍSTICAS DE LA ENFERMEDAD </vt:lpstr>
      <vt:lpstr>Presentación de PowerPoint</vt:lpstr>
      <vt:lpstr>SISTEMA DE VIGILANCIA </vt:lpstr>
      <vt:lpstr>Presentación de PowerPoint</vt:lpstr>
      <vt:lpstr>MEDIDAS DE PREVENCIÓN Y CONTROL </vt:lpstr>
      <vt:lpstr>Investigación epidemiológica frente a un caso confirmado de Parotiditis</vt:lpstr>
      <vt:lpstr>Investigación epidemiológica frente a un caso confirmado de Parotiditis</vt:lpstr>
      <vt:lpstr>Investigación epidemiológica frente a un BROTE confirmado de Parotiditis</vt:lpstr>
      <vt:lpstr>MEDIDAS DE PREVENCIÓN Y CONTROL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stc crecic</cp:lastModifiedBy>
  <cp:revision>17</cp:revision>
  <dcterms:created xsi:type="dcterms:W3CDTF">2022-04-07T20:55:49Z</dcterms:created>
  <dcterms:modified xsi:type="dcterms:W3CDTF">2023-05-05T16:16:55Z</dcterms:modified>
</cp:coreProperties>
</file>